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4" r:id="rId1"/>
  </p:sldMasterIdLst>
  <p:notesMasterIdLst>
    <p:notesMasterId r:id="rId11"/>
  </p:notesMasterIdLst>
  <p:handoutMasterIdLst>
    <p:handoutMasterId r:id="rId12"/>
  </p:handoutMasterIdLst>
  <p:sldIdLst>
    <p:sldId id="258" r:id="rId2"/>
    <p:sldId id="336" r:id="rId3"/>
    <p:sldId id="324" r:id="rId4"/>
    <p:sldId id="326" r:id="rId5"/>
    <p:sldId id="328" r:id="rId6"/>
    <p:sldId id="337" r:id="rId7"/>
    <p:sldId id="338" r:id="rId8"/>
    <p:sldId id="339" r:id="rId9"/>
    <p:sldId id="340" r:id="rId1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A839"/>
    <a:srgbClr val="7DDDFF"/>
    <a:srgbClr val="ED9D4D"/>
    <a:srgbClr val="F8EB42"/>
    <a:srgbClr val="F9EE63"/>
    <a:srgbClr val="FBF49F"/>
    <a:srgbClr val="3399FF"/>
    <a:srgbClr val="B081BD"/>
    <a:srgbClr val="009999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3" autoAdjust="0"/>
    <p:restoredTop sz="89394" autoAdjust="0"/>
  </p:normalViewPr>
  <p:slideViewPr>
    <p:cSldViewPr snapToGrid="0" snapToObjects="1">
      <p:cViewPr>
        <p:scale>
          <a:sx n="120" d="100"/>
          <a:sy n="120" d="100"/>
        </p:scale>
        <p:origin x="-7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5554D7-E78B-4ECB-A778-B69887063EE1}" type="datetime1">
              <a:rPr lang="fr-FR"/>
              <a:pPr/>
              <a:t>09/01/2014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3A218E-AA2B-4E28-B854-FD319CCB15D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3155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C27A02-7CD9-4216-BAC0-233889176FE0}" type="datetime1">
              <a:rPr lang="fr-FR"/>
              <a:pPr/>
              <a:t>09/01/2014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2A3166-D8C6-42F7-93DE-A9BD3BF79E6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503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Randomisés+ pour avoir assez de demandes</a:t>
            </a:r>
            <a:r>
              <a:rPr lang="fr-FR" baseline="0" dirty="0" smtClean="0"/>
              <a:t> de clarification, répétition de la tâche 3 fois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3166-D8C6-42F7-93DE-A9BD3BF79E6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A3166-D8C6-42F7-93DE-A9BD3BF79E6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7"/>
          <p:cNvGrpSpPr>
            <a:grpSpLocks/>
          </p:cNvGrpSpPr>
          <p:nvPr/>
        </p:nvGrpSpPr>
        <p:grpSpPr bwMode="auto">
          <a:xfrm>
            <a:off x="0" y="0"/>
            <a:ext cx="9144000" cy="6875463"/>
            <a:chOff x="1" y="0"/>
            <a:chExt cx="9144000" cy="6876000"/>
          </a:xfrm>
        </p:grpSpPr>
        <p:pic>
          <p:nvPicPr>
            <p:cNvPr id="4" name="Image 8" descr="fond_titre.gif"/>
            <p:cNvPicPr>
              <a:picLocks noChangeAspect="1"/>
            </p:cNvPicPr>
            <p:nvPr/>
          </p:nvPicPr>
          <p:blipFill>
            <a:blip r:embed="rId2"/>
            <a:srcRect l="14989" t="13089" r="20146" b="21875"/>
            <a:stretch>
              <a:fillRect/>
            </a:stretch>
          </p:blipFill>
          <p:spPr bwMode="auto">
            <a:xfrm>
              <a:off x="1" y="0"/>
              <a:ext cx="9144000" cy="68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460501" y="2121066"/>
              <a:ext cx="5994400" cy="222267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pic>
        <p:nvPicPr>
          <p:cNvPr id="6" name="Image 10" descr="Logo-AMU_fond_fonc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5641975"/>
            <a:ext cx="28829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080000" y="1800000"/>
            <a:ext cx="6515101" cy="1231106"/>
          </a:xfrm>
        </p:spPr>
        <p:txBody>
          <a:bodyPr lIns="0" tIns="0" bIns="0" anchor="t">
            <a:spAutoFit/>
          </a:bodyPr>
          <a:lstStyle>
            <a:lvl1pPr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376E5-7DA1-4ECD-8277-AAA0156F69E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65493"/>
            <a:ext cx="2057400" cy="588691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65493"/>
            <a:ext cx="6019800" cy="588691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25134-4E49-4218-9EE4-0101662E433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Titre de la Présentation  &gt; Titre de la partie</a:t>
            </a: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82B1-13FF-4A56-BFED-1763B088B5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10/01/2014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52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 i="0">
                <a:latin typeface="Verdana"/>
                <a:cs typeface="Verdana"/>
              </a:defRPr>
            </a:lvl1pPr>
            <a:lvl2pPr marL="742950" indent="-285750">
              <a:buClr>
                <a:schemeClr val="bg2"/>
              </a:buClr>
              <a:buFont typeface="Wingdings" charset="2"/>
              <a:buChar char=""/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47085-3F12-467D-B170-C4DE4609EFE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C458A-6E8B-40DF-93F0-1646457E4E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884FC-5879-48FD-91A7-95C77A36C19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8E3EC-FB96-41AD-8C72-2F673BEB26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Présentation  &gt; Titre de la partie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18550-DE9E-4CAB-81C6-6B122B18719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D51FD-2792-4B28-8BC2-462759B5021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5492"/>
            <a:ext cx="3008313" cy="869607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65492"/>
            <a:ext cx="5111750" cy="556067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8E4A9-58B3-4B96-A99F-FBB3F48B588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 </a:t>
            </a:r>
          </a:p>
          <a:p>
            <a:r>
              <a:rPr lang="fr-FR"/>
              <a:t>&gt; Titre de la partie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B8A02-C924-4C43-8719-C570082A5F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6" descr="fond_diapos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02513" y="0"/>
            <a:ext cx="1741487" cy="509588"/>
          </a:xfrm>
          <a:prstGeom prst="rect">
            <a:avLst/>
          </a:prstGeom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92475" y="0"/>
            <a:ext cx="4110038" cy="565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r>
              <a:rPr lang="fr-FR" smtClean="0"/>
              <a:t>Titre de la Présentation  &gt; Titre de la partie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52650" y="6721475"/>
            <a:ext cx="4826000" cy="1365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fld id="{3141EB74-459F-442A-A899-5004F035B1F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rgbClr val="2663B4"/>
          </a:solidFill>
          <a:latin typeface="Verdana"/>
          <a:ea typeface="MS PGothic" pitchFamily="34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rgbClr val="2663B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Verdana"/>
          <a:ea typeface="MS PGothic" pitchFamily="34" charset="-128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"/>
        <a:defRPr sz="14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/>
          <a:ea typeface="Verdana" charset="0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400" kern="1200">
          <a:solidFill>
            <a:schemeClr val="tx1"/>
          </a:solidFill>
          <a:latin typeface="Verdana"/>
          <a:ea typeface="Verdana" charset="0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»"/>
        <a:defRPr sz="1400" kern="1200">
          <a:solidFill>
            <a:schemeClr val="tx1"/>
          </a:solidFill>
          <a:latin typeface="Verdana"/>
          <a:ea typeface="Verdana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2283" y="2107095"/>
            <a:ext cx="7868017" cy="4585871"/>
          </a:xfrm>
        </p:spPr>
        <p:txBody>
          <a:bodyPr/>
          <a:lstStyle/>
          <a:p>
            <a:pPr algn="ctr"/>
            <a:r>
              <a:rPr lang="en-US" sz="2800" dirty="0" err="1" smtClean="0"/>
              <a:t>Dans</a:t>
            </a:r>
            <a:r>
              <a:rPr lang="en-US" sz="2800" dirty="0" smtClean="0"/>
              <a:t> les </a:t>
            </a:r>
            <a:r>
              <a:rPr lang="fr-FR" sz="2800" dirty="0" smtClean="0"/>
              <a:t>affres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création</a:t>
            </a:r>
            <a:r>
              <a:rPr lang="en-US" sz="2800" dirty="0" smtClean="0"/>
              <a:t> de corpus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r-FR" sz="2000" i="1" dirty="0" smtClean="0"/>
              <a:t/>
            </a:r>
            <a:br>
              <a:rPr lang="fr-FR" sz="2000" i="1" dirty="0" smtClean="0"/>
            </a:br>
            <a:r>
              <a:rPr lang="fr-FR" sz="2000" b="0" dirty="0" err="1" smtClean="0"/>
              <a:t>J</a:t>
            </a:r>
            <a:r>
              <a:rPr lang="fr-FR" sz="2000" b="0" cap="none" dirty="0" err="1" smtClean="0"/>
              <a:t>orane</a:t>
            </a:r>
            <a:r>
              <a:rPr lang="fr-FR" sz="2000" b="0" cap="none" dirty="0" smtClean="0"/>
              <a:t> </a:t>
            </a:r>
            <a:r>
              <a:rPr lang="fr-FR" sz="2000" b="0" cap="none" dirty="0" err="1" smtClean="0"/>
              <a:t>Saubesty</a:t>
            </a:r>
            <a:r>
              <a:rPr lang="fr-FR" sz="1800" cap="none" dirty="0" smtClean="0"/>
              <a:t/>
            </a:r>
            <a:br>
              <a:rPr lang="fr-FR" sz="1800" cap="none" dirty="0" smtClean="0"/>
            </a:br>
            <a:r>
              <a:rPr lang="fr-FR" sz="1800" cap="none" dirty="0" smtClean="0"/>
              <a:t/>
            </a:r>
            <a:br>
              <a:rPr lang="fr-FR" sz="1800" cap="none" dirty="0" smtClean="0"/>
            </a:br>
            <a:r>
              <a:rPr lang="fr-FR" sz="1800" cap="none" dirty="0" smtClean="0"/>
              <a:t>Réunion d’équipe</a:t>
            </a:r>
            <a:br>
              <a:rPr lang="fr-FR" sz="1800" cap="none" dirty="0" smtClean="0"/>
            </a:br>
            <a:r>
              <a:rPr lang="fr-FR" sz="1800" cap="none" dirty="0" smtClean="0"/>
              <a:t>10 janvier </a:t>
            </a:r>
            <a:r>
              <a:rPr lang="fr-FR" sz="1800" cap="none" dirty="0" smtClean="0"/>
              <a:t>2014</a:t>
            </a:r>
            <a:r>
              <a:rPr lang="fr-FR" sz="1800" cap="none" dirty="0" smtClean="0"/>
              <a:t/>
            </a:r>
            <a:br>
              <a:rPr lang="fr-FR" sz="1800" cap="none" dirty="0" smtClean="0"/>
            </a:br>
            <a:r>
              <a:rPr lang="fr-FR" sz="2000" cap="none" dirty="0" smtClean="0"/>
              <a:t/>
            </a:r>
            <a:br>
              <a:rPr lang="fr-FR" sz="2000" cap="none" dirty="0" smtClean="0"/>
            </a:br>
            <a:r>
              <a:rPr lang="fr-FR" sz="2000" cap="none" dirty="0" smtClean="0">
                <a:ea typeface="ＭＳ Ｐゴシック" charset="0"/>
              </a:rPr>
              <a:t/>
            </a:r>
            <a:br>
              <a:rPr lang="fr-FR" sz="2000" cap="none" dirty="0" smtClean="0">
                <a:ea typeface="ＭＳ Ｐゴシック" charset="0"/>
              </a:rPr>
            </a:br>
            <a:r>
              <a:rPr lang="fr-FR" dirty="0" smtClean="0">
                <a:ea typeface="ＭＳ Ｐゴシック" charset="0"/>
              </a:rPr>
              <a:t/>
            </a:r>
            <a:br>
              <a:rPr lang="fr-FR" dirty="0" smtClean="0">
                <a:ea typeface="ＭＳ Ｐゴシック" charset="0"/>
              </a:rPr>
            </a:br>
            <a:endParaRPr lang="fr-FR" dirty="0">
              <a:ea typeface="ＭＳ Ｐゴシック" charset="0"/>
            </a:endParaRPr>
          </a:p>
        </p:txBody>
      </p:sp>
    </p:spTree>
  </p:cSld>
  <p:clrMapOvr>
    <a:masterClrMapping/>
  </p:clrMapOvr>
  <p:transition advTm="2011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Penser avant d’agir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Qu’est-ce que je cherche ?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Ex : Savoir la distribution des gestes allo et ego en situation d’incompréhension vs situation normale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Comment l’observer ?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Provoquer les gestes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Créer la difficulté </a:t>
            </a:r>
          </a:p>
          <a:p>
            <a:pPr lvl="1"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Comment « forcer » la production ?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S’inspirer des études déjà menées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Mettre le sujet en condition</a:t>
            </a:r>
          </a:p>
          <a:p>
            <a:pPr lvl="1"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Comment recueillir les données ?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C</a:t>
            </a:r>
            <a:r>
              <a:rPr lang="fr-FR" dirty="0" smtClean="0"/>
              <a:t>améra </a:t>
            </a:r>
            <a:r>
              <a:rPr lang="fr-FR" dirty="0" smtClean="0"/>
              <a:t>+ micro </a:t>
            </a:r>
          </a:p>
          <a:p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10/01/2014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 6" descr="routine_islam_musulman_productif-300x1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600" y="4902200"/>
            <a:ext cx="285750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tâche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fr-FR" dirty="0" smtClean="0"/>
              <a:t>Directeur</a:t>
            </a:r>
          </a:p>
          <a:p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Destinataire</a:t>
            </a:r>
            <a:endParaRPr lang="fr-FR" dirty="0"/>
          </a:p>
        </p:txBody>
      </p:sp>
      <p:pic>
        <p:nvPicPr>
          <p:cNvPr id="6" name="Image 5" descr="b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348880"/>
            <a:ext cx="3384376" cy="19027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Image 11" descr="stimuli 1 définiti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2376" y="4653136"/>
            <a:ext cx="3066048" cy="172381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Espace réservé du contenu 3" descr="Cond1 5items phas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513059"/>
            <a:ext cx="2880320" cy="1619389"/>
          </a:xfrm>
          <a:prstGeom prst="roundRect">
            <a:avLst>
              <a:gd name="adj" fmla="val 16667"/>
            </a:avLst>
          </a:prstGeom>
          <a:ln w="1905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8" name="Espace réservé du contenu 12" descr="Cond1 5items phas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88319" y="3748309"/>
            <a:ext cx="2808312" cy="1578905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 18" descr="Cond1 5items phase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5093124"/>
            <a:ext cx="2896259" cy="1628351"/>
          </a:xfrm>
          <a:prstGeom prst="roundRect">
            <a:avLst>
              <a:gd name="adj" fmla="val 16667"/>
            </a:avLst>
          </a:prstGeo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8E3EC-FB96-41AD-8C72-2F673BEB267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467544" y="1628800"/>
            <a:ext cx="3528392" cy="4680520"/>
          </a:xfrm>
          <a:prstGeom prst="roundRect">
            <a:avLst/>
          </a:prstGeom>
          <a:solidFill>
            <a:srgbClr val="F3A83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dispositif</a:t>
            </a:r>
            <a:endParaRPr lang="fr-FR" dirty="0"/>
          </a:p>
        </p:txBody>
      </p:sp>
      <p:pic>
        <p:nvPicPr>
          <p:cNvPr id="27" name="Espace réservé du contenu 26" descr="IMAG05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3600400" cy="2400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95736" y="5733256"/>
            <a:ext cx="2160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55576" y="2924944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987824" y="2852936"/>
            <a:ext cx="792088" cy="792088"/>
          </a:xfrm>
          <a:prstGeom prst="ellipse">
            <a:avLst/>
          </a:prstGeom>
          <a:solidFill>
            <a:srgbClr val="7DDD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 rot="21024195">
            <a:off x="1820494" y="2851952"/>
            <a:ext cx="45719" cy="68532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098460">
            <a:off x="2730436" y="2802618"/>
            <a:ext cx="78088" cy="792088"/>
          </a:xfrm>
          <a:prstGeom prst="rect">
            <a:avLst/>
          </a:prstGeom>
          <a:solidFill>
            <a:srgbClr val="7DDD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 rot="17272917">
            <a:off x="698659" y="2285342"/>
            <a:ext cx="3600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4317437">
            <a:off x="3427355" y="2138197"/>
            <a:ext cx="360040" cy="56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2411760" y="3789040"/>
            <a:ext cx="1080120" cy="1980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971600" y="3717032"/>
            <a:ext cx="1224136" cy="201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IMAG05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005064"/>
            <a:ext cx="3600401" cy="2400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30" name="Connecteur droit 29"/>
          <p:cNvCxnSpPr/>
          <p:nvPr/>
        </p:nvCxnSpPr>
        <p:spPr>
          <a:xfrm>
            <a:off x="1259632" y="2492896"/>
            <a:ext cx="1728192" cy="1440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15616" y="2852936"/>
            <a:ext cx="1728192" cy="7920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259632" y="2348880"/>
            <a:ext cx="1944216" cy="50405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547664" y="2708920"/>
            <a:ext cx="1800200" cy="108012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Image 13" descr="a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290417"/>
            <a:ext cx="6363200" cy="4781813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les problèmes surviennent </a:t>
            </a:r>
            <a:r>
              <a:rPr lang="fr-FR" dirty="0" smtClean="0"/>
              <a:t>! : Pendant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 Trop long !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Reprendre la tâche : la simplifier, la découper, …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Trop chaud ! </a:t>
            </a:r>
            <a:endParaRPr lang="fr-FR" dirty="0" smtClean="0"/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Utilisez des lampes froides</a:t>
            </a:r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Les participants ne produisent pas ce qu’on attendait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Insinuer discrètement ce qu’on attends d’eux</a:t>
            </a:r>
          </a:p>
          <a:p>
            <a:pPr lvl="1"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Les participants ne viennent pas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</a:t>
            </a:r>
            <a:r>
              <a:rPr lang="fr-FR" dirty="0" smtClean="0"/>
              <a:t>Pas de son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Du bruit sur la bande son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Débranchez tout !</a:t>
            </a: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La caméra s’arrête de filmer</a:t>
            </a:r>
          </a:p>
          <a:p>
            <a:pPr lvl="1">
              <a:buFont typeface="Wingdings" pitchFamily="2" charset="2"/>
              <a:buChar char="§"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 descr="cha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700" y="4283075"/>
            <a:ext cx="2743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Quand les problèmes surviennent : Après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Pas de son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Et pourtant, vous aviez bien vérifié ! </a:t>
            </a:r>
          </a:p>
          <a:p>
            <a:pPr lvl="1"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Pas d’image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A refaire !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Image manquante : utilisez les autres vues </a:t>
            </a:r>
            <a:r>
              <a:rPr lang="fr-FR" dirty="0" smtClean="0"/>
              <a:t>!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Incompatibilité des formats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La numérisation ne marche pas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Le logiciel n’accepte pas tel format (ce logiciel oui mais celui là non)</a:t>
            </a:r>
          </a:p>
          <a:p>
            <a:pPr lvl="1">
              <a:buFont typeface="Wingdings" pitchFamily="2" charset="2"/>
              <a:buChar char="§"/>
            </a:pPr>
            <a:endParaRPr lang="fr-FR" dirty="0" smtClean="0"/>
          </a:p>
          <a:p>
            <a:pPr lvl="1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 descr="image_36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443" y="4818489"/>
            <a:ext cx="3272557" cy="1902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éviter tout soucis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Faire des pilotes </a:t>
            </a:r>
          </a:p>
          <a:p>
            <a:pPr>
              <a:buFont typeface="Wingdings" pitchFamily="2" charset="2"/>
              <a:buChar char="§"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 Faire une check-list </a:t>
            </a:r>
            <a:r>
              <a:rPr lang="fr-FR" b="0" dirty="0" smtClean="0"/>
              <a:t>d’absolument tout ce que vous avez à faire au moment de l’enregistrement</a:t>
            </a:r>
          </a:p>
          <a:p>
            <a:pPr>
              <a:buFont typeface="Wingdings" pitchFamily="2" charset="2"/>
              <a:buChar char="§"/>
            </a:pPr>
            <a:endParaRPr lang="fr-FR" b="0" dirty="0" smtClean="0"/>
          </a:p>
          <a:p>
            <a:pPr>
              <a:buFont typeface="Wingdings" pitchFamily="2" charset="2"/>
              <a:buChar char="§"/>
            </a:pPr>
            <a:r>
              <a:rPr lang="fr-FR" b="0" dirty="0" smtClean="0"/>
              <a:t> </a:t>
            </a:r>
            <a:r>
              <a:rPr lang="fr-FR" dirty="0" smtClean="0"/>
              <a:t>Doubler les enregistrements </a:t>
            </a:r>
            <a:r>
              <a:rPr lang="fr-FR" b="0" dirty="0" smtClean="0"/>
              <a:t>si possible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Ex : micro d’ambiance</a:t>
            </a:r>
            <a:endParaRPr lang="fr-FR" b="0" dirty="0" smtClean="0"/>
          </a:p>
          <a:p>
            <a:pPr>
              <a:buFont typeface="Wingdings" pitchFamily="2" charset="2"/>
              <a:buChar char="§"/>
            </a:pPr>
            <a:endParaRPr lang="fr-FR" b="0" dirty="0" smtClean="0"/>
          </a:p>
          <a:p>
            <a:pPr>
              <a:buFont typeface="Wingdings" pitchFamily="2" charset="2"/>
              <a:buChar char="§"/>
            </a:pPr>
            <a:r>
              <a:rPr lang="fr-FR" b="0" dirty="0" smtClean="0"/>
              <a:t> </a:t>
            </a:r>
            <a:r>
              <a:rPr lang="fr-FR" dirty="0" smtClean="0"/>
              <a:t>Avant d’enregistrer, vérifier les formats d’enregistrement !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De votre matériel d’enregistrement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 smtClean="0"/>
              <a:t>Des logiciels que vous utiliserez ensuite</a:t>
            </a:r>
          </a:p>
          <a:p>
            <a:pPr lvl="1">
              <a:buFont typeface="Wingdings" pitchFamily="2" charset="2"/>
              <a:buChar char="§"/>
            </a:pPr>
            <a:endParaRPr lang="fr-FR" b="0" dirty="0" smtClean="0"/>
          </a:p>
          <a:p>
            <a:pPr>
              <a:buFont typeface="Wingdings" pitchFamily="2" charset="2"/>
              <a:buChar char="§"/>
            </a:pPr>
            <a:endParaRPr lang="fr-FR" b="0" dirty="0" smtClean="0"/>
          </a:p>
          <a:p>
            <a:pPr>
              <a:buFont typeface="Wingdings" pitchFamily="2" charset="2"/>
              <a:buChar char="§"/>
            </a:pPr>
            <a:endParaRPr lang="fr-FR" b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7" name="Image 6" descr="Plusieurs mic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250" y="4651513"/>
            <a:ext cx="4058749" cy="2069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fr-FR" sz="2800" dirty="0" smtClean="0"/>
          </a:p>
          <a:p>
            <a:pPr algn="ctr"/>
            <a:endParaRPr lang="fr-FR" sz="2800" dirty="0" smtClean="0"/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Merci et bon courage !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10/01/2014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7085-3F12-467D-B170-C4DE4609EFE5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ur qui sont ces gestes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Pour qui sont ces gestes</Template>
  <TotalTime>3485</TotalTime>
  <Words>272</Words>
  <Application>Microsoft Office PowerPoint</Application>
  <PresentationFormat>Affichage à l'écran (4:3)</PresentationFormat>
  <Paragraphs>89</Paragraphs>
  <Slides>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Pour qui sont ces gestes</vt:lpstr>
      <vt:lpstr>Dans les affres de la création de corpus   Jorane Saubesty  Réunion d’équipe 10 janvier 2014    </vt:lpstr>
      <vt:lpstr>Penser avant d’agir</vt:lpstr>
      <vt:lpstr>La tâche</vt:lpstr>
      <vt:lpstr>Le dispositif</vt:lpstr>
      <vt:lpstr>Diapositive 5</vt:lpstr>
      <vt:lpstr>Quand les problèmes surviennent ! : Pendant</vt:lpstr>
      <vt:lpstr>Quand les problèmes surviennent : Après</vt:lpstr>
      <vt:lpstr>Pour éviter tout soucis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 qui sont ces gestes? Pour qui / pourquoi produit-on des gestes dans la communication orale ?  Marion Tellier, maître de conférences,  Université d’Aix-Marseille Laboratoire Parole et Langage</dc:title>
  <dc:creator>Marion</dc:creator>
  <cp:lastModifiedBy>Saubesty</cp:lastModifiedBy>
  <cp:revision>324</cp:revision>
  <dcterms:created xsi:type="dcterms:W3CDTF">2012-03-21T09:34:01Z</dcterms:created>
  <dcterms:modified xsi:type="dcterms:W3CDTF">2014-01-09T15:49:59Z</dcterms:modified>
</cp:coreProperties>
</file>